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4" r:id="rId6"/>
    <p:sldId id="299" r:id="rId7"/>
    <p:sldId id="310" r:id="rId8"/>
    <p:sldId id="300" r:id="rId9"/>
    <p:sldId id="301" r:id="rId10"/>
    <p:sldId id="305" r:id="rId11"/>
    <p:sldId id="312" r:id="rId12"/>
    <p:sldId id="307" r:id="rId13"/>
    <p:sldId id="308" r:id="rId14"/>
    <p:sldId id="309" r:id="rId15"/>
    <p:sldId id="311" r:id="rId16"/>
    <p:sldId id="313" r:id="rId17"/>
    <p:sldId id="314" r:id="rId18"/>
    <p:sldId id="31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9" d="100"/>
          <a:sy n="89" d="100"/>
        </p:scale>
        <p:origin x="-840" y="-2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microsoft.com/office/2016/11/relationships/changesInfo" Target="changesInfos/changesInfo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sah" userId="18bd4885fbef13bd" providerId="LiveId" clId="{AA9A8695-F2BF-409F-A364-7084F1F1B984}"/>
    <pc:docChg chg="modSld">
      <pc:chgData name="priya sah" userId="18bd4885fbef13bd" providerId="LiveId" clId="{AA9A8695-F2BF-409F-A364-7084F1F1B984}" dt="2023-12-19T18:20:46.066" v="15" actId="1076"/>
      <pc:docMkLst>
        <pc:docMk/>
      </pc:docMkLst>
      <pc:sldChg chg="modSp mod">
        <pc:chgData name="priya sah" userId="18bd4885fbef13bd" providerId="LiveId" clId="{AA9A8695-F2BF-409F-A364-7084F1F1B984}" dt="2023-12-19T18:20:46.066" v="15" actId="1076"/>
        <pc:sldMkLst>
          <pc:docMk/>
          <pc:sldMk cId="193143965" sldId="298"/>
        </pc:sldMkLst>
        <pc:spChg chg="mod">
          <ac:chgData name="priya sah" userId="18bd4885fbef13bd" providerId="LiveId" clId="{AA9A8695-F2BF-409F-A364-7084F1F1B984}" dt="2023-12-18T06:07:16.050" v="11" actId="20577"/>
          <ac:spMkLst>
            <pc:docMk/>
            <pc:sldMk cId="193143965" sldId="298"/>
            <ac:spMk id="3" creationId="{255E1F2F-E259-4EA8-9FFD-3A10AF541859}"/>
          </ac:spMkLst>
        </pc:spChg>
        <pc:picChg chg="mod">
          <ac:chgData name="priya sah" userId="18bd4885fbef13bd" providerId="LiveId" clId="{AA9A8695-F2BF-409F-A364-7084F1F1B984}" dt="2023-12-19T18:20:46.066" v="15" actId="1076"/>
          <ac:picMkLst>
            <pc:docMk/>
            <pc:sldMk cId="193143965" sldId="298"/>
            <ac:picMk id="4" creationId="{65810330-F0B5-43C9-BC34-094FFB5C052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t>3/18/24</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t>3/18/24</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t>3/18/24</a:t>
            </a:fld>
            <a:endParaRPr lang="en-US" dirty="0"/>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t>3/18/24</a:t>
            </a:fld>
            <a:endParaRPr lang="en-US" dirty="0"/>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t>3/18/24</a:t>
            </a:fld>
            <a:endParaRPr lang="en-US" dirty="0"/>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t>3/18/24</a:t>
            </a:fld>
            <a:endParaRPr lang="en-US" dirty="0"/>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t>3/18/24</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3/18/24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3/18/24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3/18/24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FDF0794-1B86-42B2-B8C7-F60123E638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xmlns=""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256934"/>
            <a:ext cx="12191980" cy="6858000"/>
          </a:xfrm>
          <a:prstGeom prst="rect">
            <a:avLst/>
          </a:prstGeom>
        </p:spPr>
      </p:pic>
      <p:sp>
        <p:nvSpPr>
          <p:cNvPr id="35" name="Rectangle 34">
            <a:extLst>
              <a:ext uri="{FF2B5EF4-FFF2-40B4-BE49-F238E27FC236}">
                <a16:creationId xmlns:a16="http://schemas.microsoft.com/office/drawing/2014/main" xmlns="" id="{C5373426-E26E-431D-959C-5DB96C0B6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xmlns="" id="{9AB2EA78-AEB3-469B-9025-3B17201A457B}"/>
              </a:ext>
            </a:extLst>
          </p:cNvPr>
          <p:cNvSpPr>
            <a:spLocks noGrp="1"/>
          </p:cNvSpPr>
          <p:nvPr>
            <p:ph type="ctrTitle"/>
          </p:nvPr>
        </p:nvSpPr>
        <p:spPr>
          <a:xfrm>
            <a:off x="8123416" y="1475234"/>
            <a:ext cx="3214307" cy="2901694"/>
          </a:xfrm>
        </p:spPr>
        <p:txBody>
          <a:bodyPr anchor="b">
            <a:normAutofit/>
          </a:bodyPr>
          <a:lstStyle/>
          <a:p>
            <a:r>
              <a:rPr lang="en-US" sz="3600" b="1" dirty="0">
                <a:solidFill>
                  <a:schemeClr val="tx1"/>
                </a:solidFill>
              </a:rPr>
              <a:t>BANK CUSTOMER CHURN PREDICTION</a:t>
            </a:r>
          </a:p>
        </p:txBody>
      </p:sp>
      <p:sp>
        <p:nvSpPr>
          <p:cNvPr id="3" name="Subtitle 2">
            <a:extLst>
              <a:ext uri="{FF2B5EF4-FFF2-40B4-BE49-F238E27FC236}">
                <a16:creationId xmlns:a16="http://schemas.microsoft.com/office/drawing/2014/main" xmlns=""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a:t>
            </a:r>
            <a:r>
              <a:rPr lang="en-US" sz="1600" dirty="0" err="1" smtClean="0"/>
              <a:t>Shreya</a:t>
            </a:r>
            <a:r>
              <a:rPr lang="en-US" sz="1600" dirty="0" smtClean="0"/>
              <a:t> </a:t>
            </a:r>
            <a:r>
              <a:rPr lang="en-US" sz="1600" smtClean="0"/>
              <a:t>upadhyay</a:t>
            </a:r>
            <a:endParaRPr lang="en-US" sz="1600" dirty="0"/>
          </a:p>
          <a:p>
            <a:pPr>
              <a:lnSpc>
                <a:spcPct val="100000"/>
              </a:lnSpc>
            </a:pPr>
            <a:r>
              <a:rPr lang="en-US" sz="1600" dirty="0"/>
              <a:t>B.Tech 3</a:t>
            </a:r>
            <a:r>
              <a:rPr lang="en-US" sz="1600" baseline="30000" dirty="0"/>
              <a:t>rd</a:t>
            </a:r>
            <a:r>
              <a:rPr lang="en-US" sz="1600" dirty="0"/>
              <a:t> year ‘c'</a:t>
            </a:r>
          </a:p>
        </p:txBody>
      </p:sp>
      <p:cxnSp>
        <p:nvCxnSpPr>
          <p:cNvPr id="37" name="Straight Connector 36">
            <a:extLst>
              <a:ext uri="{FF2B5EF4-FFF2-40B4-BE49-F238E27FC236}">
                <a16:creationId xmlns:a16="http://schemas.microsoft.com/office/drawing/2014/main" xmlns="" id="{96D07482-83A3-4451-943C-B469610829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EDC90921-9082-491B-940E-827D679F34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B2D9CA-EA98-F446-A837-80383B2B7659}"/>
              </a:ext>
            </a:extLst>
          </p:cNvPr>
          <p:cNvSpPr>
            <a:spLocks noGrp="1"/>
          </p:cNvSpPr>
          <p:nvPr>
            <p:ph type="title"/>
          </p:nvPr>
        </p:nvSpPr>
        <p:spPr/>
        <p:txBody>
          <a:bodyPr/>
          <a:lstStyle/>
          <a:p>
            <a:r>
              <a:rPr lang="en-IN" b="1" dirty="0"/>
              <a:t>TAKING ACTION</a:t>
            </a:r>
          </a:p>
        </p:txBody>
      </p:sp>
      <p:sp>
        <p:nvSpPr>
          <p:cNvPr id="3" name="Content Placeholder 2">
            <a:extLst>
              <a:ext uri="{FF2B5EF4-FFF2-40B4-BE49-F238E27FC236}">
                <a16:creationId xmlns:a16="http://schemas.microsoft.com/office/drawing/2014/main" xmlns="" id="{FDEFB2A9-31D0-8811-F7F4-101543C1013D}"/>
              </a:ext>
            </a:extLst>
          </p:cNvPr>
          <p:cNvSpPr>
            <a:spLocks noGrp="1"/>
          </p:cNvSpPr>
          <p:nvPr>
            <p:ph idx="1"/>
          </p:nvPr>
        </p:nvSpPr>
        <p:spPr/>
        <p:txBody>
          <a:bodyPr>
            <a:normAutofit/>
          </a:bodyPr>
          <a:lstStyle/>
          <a:p>
            <a:r>
              <a:rPr lang="en-IN" sz="2400" dirty="0">
                <a:latin typeface="+mj-lt"/>
              </a:rPr>
              <a:t>Once we’ve identified at-risk customers, it’s time to take action. We’ll discuss strategies to reduce churn and keep customers from saying farewell. We’ll find out the best possible way to convince the customers and find out the issues for left out. </a:t>
            </a:r>
          </a:p>
        </p:txBody>
      </p:sp>
    </p:spTree>
    <p:extLst>
      <p:ext uri="{BB962C8B-B14F-4D97-AF65-F5344CB8AC3E}">
        <p14:creationId xmlns:p14="http://schemas.microsoft.com/office/powerpoint/2010/main" val="1983307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175F76-E871-2932-D319-0EE6B2D89E00}"/>
              </a:ext>
            </a:extLst>
          </p:cNvPr>
          <p:cNvSpPr>
            <a:spLocks noGrp="1"/>
          </p:cNvSpPr>
          <p:nvPr>
            <p:ph type="title"/>
          </p:nvPr>
        </p:nvSpPr>
        <p:spPr/>
        <p:txBody>
          <a:bodyPr/>
          <a:lstStyle/>
          <a:p>
            <a:r>
              <a:rPr lang="en-IN" b="1" dirty="0"/>
              <a:t>CHALLENGES </a:t>
            </a:r>
          </a:p>
        </p:txBody>
      </p:sp>
      <p:sp>
        <p:nvSpPr>
          <p:cNvPr id="3" name="Content Placeholder 2">
            <a:extLst>
              <a:ext uri="{FF2B5EF4-FFF2-40B4-BE49-F238E27FC236}">
                <a16:creationId xmlns:a16="http://schemas.microsoft.com/office/drawing/2014/main" xmlns="" id="{B01953B0-FEDE-D76A-2B1C-AACA17661A4D}"/>
              </a:ext>
            </a:extLst>
          </p:cNvPr>
          <p:cNvSpPr>
            <a:spLocks noGrp="1"/>
          </p:cNvSpPr>
          <p:nvPr>
            <p:ph idx="1"/>
          </p:nvPr>
        </p:nvSpPr>
        <p:spPr/>
        <p:txBody>
          <a:bodyPr>
            <a:normAutofit/>
          </a:bodyPr>
          <a:lstStyle/>
          <a:p>
            <a:r>
              <a:rPr lang="en-IN" sz="2400" dirty="0">
                <a:latin typeface="+mj-lt"/>
              </a:rPr>
              <a:t>While predictive modelling offers valuable insights, it also presents  challenges and limitations. Addressing issues such as Imbalanced data, data quality,  Dynamic behaviour,  data privacy ,  model interpretability , and ethical considerations is crucial.</a:t>
            </a:r>
          </a:p>
        </p:txBody>
      </p:sp>
    </p:spTree>
    <p:extLst>
      <p:ext uri="{BB962C8B-B14F-4D97-AF65-F5344CB8AC3E}">
        <p14:creationId xmlns:p14="http://schemas.microsoft.com/office/powerpoint/2010/main" val="1553039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0E94DD-F64E-A0EB-238F-2132D8F1D967}"/>
              </a:ext>
            </a:extLst>
          </p:cNvPr>
          <p:cNvSpPr>
            <a:spLocks noGrp="1"/>
          </p:cNvSpPr>
          <p:nvPr>
            <p:ph type="title"/>
          </p:nvPr>
        </p:nvSpPr>
        <p:spPr/>
        <p:txBody>
          <a:bodyPr/>
          <a:lstStyle/>
          <a:p>
            <a:r>
              <a:rPr lang="en-IN" b="1" dirty="0"/>
              <a:t>MODEL HYPOTHESIS</a:t>
            </a:r>
          </a:p>
        </p:txBody>
      </p:sp>
      <p:sp>
        <p:nvSpPr>
          <p:cNvPr id="3" name="Content Placeholder 2">
            <a:extLst>
              <a:ext uri="{FF2B5EF4-FFF2-40B4-BE49-F238E27FC236}">
                <a16:creationId xmlns:a16="http://schemas.microsoft.com/office/drawing/2014/main" xmlns="" id="{6E062BE9-238B-5F72-F0E3-147105C780B3}"/>
              </a:ext>
            </a:extLst>
          </p:cNvPr>
          <p:cNvSpPr>
            <a:spLocks noGrp="1"/>
          </p:cNvSpPr>
          <p:nvPr>
            <p:ph idx="1"/>
          </p:nvPr>
        </p:nvSpPr>
        <p:spPr/>
        <p:txBody>
          <a:bodyPr>
            <a:normAutofit/>
          </a:bodyPr>
          <a:lstStyle/>
          <a:p>
            <a:pPr>
              <a:buFont typeface="Wingdings" panose="05000000000000000000" pitchFamily="2" charset="2"/>
              <a:buChar char="v"/>
            </a:pPr>
            <a:r>
              <a:rPr lang="en-IN" sz="2400" dirty="0">
                <a:latin typeface="+mj-lt"/>
              </a:rPr>
              <a:t>Younger people are more likely to churn.</a:t>
            </a:r>
          </a:p>
          <a:p>
            <a:pPr>
              <a:buFont typeface="Wingdings" panose="05000000000000000000" pitchFamily="2" charset="2"/>
              <a:buChar char="v"/>
            </a:pPr>
            <a:r>
              <a:rPr lang="en-IN" sz="2400" dirty="0">
                <a:latin typeface="+mj-lt"/>
              </a:rPr>
              <a:t>Customers who belong to a branch that has been modernised are more likely to churn.</a:t>
            </a:r>
          </a:p>
          <a:p>
            <a:pPr>
              <a:buFont typeface="Wingdings" panose="05000000000000000000" pitchFamily="2" charset="2"/>
              <a:buChar char="v"/>
            </a:pPr>
            <a:r>
              <a:rPr lang="en-IN" sz="2400" dirty="0">
                <a:latin typeface="+mj-lt"/>
              </a:rPr>
              <a:t>Customers who live in the capital are more likely to churn because the option of transferring to a different bank is somewhat limited in the countryside. </a:t>
            </a:r>
          </a:p>
        </p:txBody>
      </p:sp>
    </p:spTree>
    <p:extLst>
      <p:ext uri="{BB962C8B-B14F-4D97-AF65-F5344CB8AC3E}">
        <p14:creationId xmlns:p14="http://schemas.microsoft.com/office/powerpoint/2010/main" val="119661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793B71B-6000-0204-FB20-79E78889D323}"/>
              </a:ext>
            </a:extLst>
          </p:cNvPr>
          <p:cNvPicPr>
            <a:picLocks noChangeAspect="1"/>
          </p:cNvPicPr>
          <p:nvPr/>
        </p:nvPicPr>
        <p:blipFill>
          <a:blip r:embed="rId2"/>
          <a:stretch>
            <a:fillRect/>
          </a:stretch>
        </p:blipFill>
        <p:spPr>
          <a:xfrm>
            <a:off x="0" y="0"/>
            <a:ext cx="12192000" cy="6446520"/>
          </a:xfrm>
          <a:prstGeom prst="rect">
            <a:avLst/>
          </a:prstGeom>
        </p:spPr>
      </p:pic>
    </p:spTree>
    <p:extLst>
      <p:ext uri="{BB962C8B-B14F-4D97-AF65-F5344CB8AC3E}">
        <p14:creationId xmlns:p14="http://schemas.microsoft.com/office/powerpoint/2010/main" val="362559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3B3B595-72B0-D85C-5792-8AB4EEE7E025}"/>
              </a:ext>
            </a:extLst>
          </p:cNvPr>
          <p:cNvPicPr>
            <a:picLocks noChangeAspect="1"/>
          </p:cNvPicPr>
          <p:nvPr/>
        </p:nvPicPr>
        <p:blipFill>
          <a:blip r:embed="rId2"/>
          <a:stretch>
            <a:fillRect/>
          </a:stretch>
        </p:blipFill>
        <p:spPr>
          <a:xfrm>
            <a:off x="0" y="1"/>
            <a:ext cx="12192000" cy="6431280"/>
          </a:xfrm>
          <a:prstGeom prst="rect">
            <a:avLst/>
          </a:prstGeom>
        </p:spPr>
      </p:pic>
    </p:spTree>
    <p:extLst>
      <p:ext uri="{BB962C8B-B14F-4D97-AF65-F5344CB8AC3E}">
        <p14:creationId xmlns:p14="http://schemas.microsoft.com/office/powerpoint/2010/main" val="110281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D16F621-F7E9-11BE-C687-AD303985CD38}"/>
              </a:ext>
            </a:extLst>
          </p:cNvPr>
          <p:cNvPicPr>
            <a:picLocks noChangeAspect="1"/>
          </p:cNvPicPr>
          <p:nvPr/>
        </p:nvPicPr>
        <p:blipFill>
          <a:blip r:embed="rId2"/>
          <a:stretch>
            <a:fillRect/>
          </a:stretch>
        </p:blipFill>
        <p:spPr>
          <a:xfrm>
            <a:off x="0" y="0"/>
            <a:ext cx="12192000" cy="6385560"/>
          </a:xfrm>
          <a:prstGeom prst="rect">
            <a:avLst/>
          </a:prstGeom>
        </p:spPr>
      </p:pic>
    </p:spTree>
    <p:extLst>
      <p:ext uri="{BB962C8B-B14F-4D97-AF65-F5344CB8AC3E}">
        <p14:creationId xmlns:p14="http://schemas.microsoft.com/office/powerpoint/2010/main" val="146273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58CC1-39EC-34F4-57D1-C3432E66E120}"/>
              </a:ext>
            </a:extLst>
          </p:cNvPr>
          <p:cNvSpPr>
            <a:spLocks noGrp="1"/>
          </p:cNvSpPr>
          <p:nvPr>
            <p:ph type="title"/>
          </p:nvPr>
        </p:nvSpPr>
        <p:spPr/>
        <p:txBody>
          <a:bodyPr/>
          <a:lstStyle/>
          <a:p>
            <a:r>
              <a:rPr lang="en-IN" b="1" dirty="0"/>
              <a:t>INTRODUCTION!</a:t>
            </a:r>
          </a:p>
        </p:txBody>
      </p:sp>
      <p:sp>
        <p:nvSpPr>
          <p:cNvPr id="3" name="Content Placeholder 2">
            <a:extLst>
              <a:ext uri="{FF2B5EF4-FFF2-40B4-BE49-F238E27FC236}">
                <a16:creationId xmlns:a16="http://schemas.microsoft.com/office/drawing/2014/main" xmlns="" id="{237F0627-B4F4-02FC-6D2C-7F2EACD6704F}"/>
              </a:ext>
            </a:extLst>
          </p:cNvPr>
          <p:cNvSpPr>
            <a:spLocks noGrp="1"/>
          </p:cNvSpPr>
          <p:nvPr>
            <p:ph idx="1"/>
          </p:nvPr>
        </p:nvSpPr>
        <p:spPr/>
        <p:txBody>
          <a:bodyPr>
            <a:normAutofit fontScale="92500" lnSpcReduction="20000"/>
          </a:bodyPr>
          <a:lstStyle/>
          <a:p>
            <a:r>
              <a:rPr lang="en-IN" sz="2800" dirty="0">
                <a:latin typeface="+mj-lt"/>
              </a:rPr>
              <a:t>Welcome to our presentation on predicting customer churn! We’ll explore how data help us to predict the churning. We have use machine learning for prediction. </a:t>
            </a:r>
            <a:r>
              <a:rPr lang="en-US" sz="2800" dirty="0">
                <a:latin typeface="+mj-lt"/>
              </a:rPr>
              <a:t>Machine learning is a field of artificial intelligence (AI) that focuses on the development of algorithms and statistical models that enable computer systems to improve their performance on a task without being explicitly programmed. The primary goal of machine learning is to allow computers to learn from data and make predictions or decisions based on that learning.  </a:t>
            </a:r>
            <a:r>
              <a:rPr lang="en-IN" sz="2800" dirty="0">
                <a:latin typeface="+mj-lt"/>
              </a:rPr>
              <a:t>Let’s dive in!</a:t>
            </a:r>
          </a:p>
        </p:txBody>
      </p:sp>
    </p:spTree>
    <p:extLst>
      <p:ext uri="{BB962C8B-B14F-4D97-AF65-F5344CB8AC3E}">
        <p14:creationId xmlns:p14="http://schemas.microsoft.com/office/powerpoint/2010/main" val="3499376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AF3723-6306-DA00-BEE7-CB94A011BA82}"/>
              </a:ext>
            </a:extLst>
          </p:cNvPr>
          <p:cNvSpPr>
            <a:spLocks noGrp="1"/>
          </p:cNvSpPr>
          <p:nvPr>
            <p:ph type="title"/>
          </p:nvPr>
        </p:nvSpPr>
        <p:spPr/>
        <p:txBody>
          <a:bodyPr>
            <a:normAutofit/>
          </a:bodyPr>
          <a:lstStyle/>
          <a:p>
            <a:r>
              <a:rPr lang="en-IN" sz="4800" b="1" dirty="0"/>
              <a:t>UNDERSTANDING CHURN</a:t>
            </a:r>
          </a:p>
        </p:txBody>
      </p:sp>
      <p:sp>
        <p:nvSpPr>
          <p:cNvPr id="3" name="Content Placeholder 2">
            <a:extLst>
              <a:ext uri="{FF2B5EF4-FFF2-40B4-BE49-F238E27FC236}">
                <a16:creationId xmlns:a16="http://schemas.microsoft.com/office/drawing/2014/main" xmlns="" id="{176F2D59-FE17-D2AA-ACFD-F4294373AC59}"/>
              </a:ext>
            </a:extLst>
          </p:cNvPr>
          <p:cNvSpPr>
            <a:spLocks noGrp="1"/>
          </p:cNvSpPr>
          <p:nvPr>
            <p:ph idx="1"/>
          </p:nvPr>
        </p:nvSpPr>
        <p:spPr/>
        <p:txBody>
          <a:bodyPr>
            <a:normAutofit/>
          </a:bodyPr>
          <a:lstStyle/>
          <a:p>
            <a:pPr algn="just"/>
            <a:r>
              <a:rPr lang="en-US" sz="2800" b="0" i="0" dirty="0">
                <a:solidFill>
                  <a:srgbClr val="374151"/>
                </a:solidFill>
                <a:effectLst/>
                <a:latin typeface="+mj-lt"/>
              </a:rPr>
              <a:t>Customer churn, also known as customer attrition or customer turnover, refers to the phenomenon where customers stop doing business with a company or cease using its products or services. Understanding churn is crucial for businesses as retaining existing customers is often more cost-effective than acquiring new ones.</a:t>
            </a:r>
            <a:endParaRPr lang="en-IN" sz="2800" dirty="0">
              <a:latin typeface="+mj-lt"/>
            </a:endParaRPr>
          </a:p>
        </p:txBody>
      </p:sp>
    </p:spTree>
    <p:extLst>
      <p:ext uri="{BB962C8B-B14F-4D97-AF65-F5344CB8AC3E}">
        <p14:creationId xmlns:p14="http://schemas.microsoft.com/office/powerpoint/2010/main" val="2612918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86327C-FC11-931F-7079-26C609648187}"/>
              </a:ext>
            </a:extLst>
          </p:cNvPr>
          <p:cNvSpPr>
            <a:spLocks noGrp="1"/>
          </p:cNvSpPr>
          <p:nvPr>
            <p:ph type="title"/>
          </p:nvPr>
        </p:nvSpPr>
        <p:spPr/>
        <p:txBody>
          <a:bodyPr/>
          <a:lstStyle/>
          <a:p>
            <a:r>
              <a:rPr lang="en-IN" b="1" dirty="0"/>
              <a:t>IMPORTANCE OF THIS MODEL</a:t>
            </a:r>
          </a:p>
        </p:txBody>
      </p:sp>
      <p:sp>
        <p:nvSpPr>
          <p:cNvPr id="3" name="Content Placeholder 2">
            <a:extLst>
              <a:ext uri="{FF2B5EF4-FFF2-40B4-BE49-F238E27FC236}">
                <a16:creationId xmlns:a16="http://schemas.microsoft.com/office/drawing/2014/main" xmlns="" id="{AA498F0D-B932-ADC0-70BA-C4AED73679AC}"/>
              </a:ext>
            </a:extLst>
          </p:cNvPr>
          <p:cNvSpPr>
            <a:spLocks noGrp="1"/>
          </p:cNvSpPr>
          <p:nvPr>
            <p:ph idx="1"/>
          </p:nvPr>
        </p:nvSpPr>
        <p:spPr>
          <a:xfrm>
            <a:off x="1097280" y="2468880"/>
            <a:ext cx="10058400" cy="3400212"/>
          </a:xfrm>
        </p:spPr>
        <p:txBody>
          <a:bodyPr>
            <a:normAutofit/>
          </a:bodyPr>
          <a:lstStyle/>
          <a:p>
            <a:pPr>
              <a:buFont typeface="Wingdings" panose="05000000000000000000" pitchFamily="2" charset="2"/>
              <a:buChar char="v"/>
            </a:pPr>
            <a:r>
              <a:rPr lang="en-IN" sz="2400" dirty="0">
                <a:latin typeface="+mj-lt"/>
              </a:rPr>
              <a:t>The cost of attracting new customers can be five to six times more than holding on to an existing customers.</a:t>
            </a:r>
          </a:p>
          <a:p>
            <a:pPr>
              <a:buFont typeface="Wingdings" panose="05000000000000000000" pitchFamily="2" charset="2"/>
              <a:buChar char="v"/>
            </a:pPr>
            <a:r>
              <a:rPr lang="en-IN" sz="2400" dirty="0">
                <a:latin typeface="+mj-lt"/>
              </a:rPr>
              <a:t>Long term customers  become less costly to serve, they generate higher profits, and they may also provide new referrals.</a:t>
            </a:r>
          </a:p>
          <a:p>
            <a:pPr>
              <a:buFont typeface="Wingdings" panose="05000000000000000000" pitchFamily="2" charset="2"/>
              <a:buChar char="v"/>
            </a:pPr>
            <a:r>
              <a:rPr lang="en-IN" sz="2400" dirty="0">
                <a:latin typeface="+mj-lt"/>
              </a:rPr>
              <a:t>Losing a customer usually leads to loss in profit for the bank</a:t>
            </a:r>
          </a:p>
        </p:txBody>
      </p:sp>
    </p:spTree>
    <p:extLst>
      <p:ext uri="{BB962C8B-B14F-4D97-AF65-F5344CB8AC3E}">
        <p14:creationId xmlns:p14="http://schemas.microsoft.com/office/powerpoint/2010/main" val="3372658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DD81B-2CA1-43EE-9F72-262EBA4CAD81}"/>
              </a:ext>
            </a:extLst>
          </p:cNvPr>
          <p:cNvSpPr>
            <a:spLocks noGrp="1"/>
          </p:cNvSpPr>
          <p:nvPr>
            <p:ph type="title"/>
          </p:nvPr>
        </p:nvSpPr>
        <p:spPr/>
        <p:txBody>
          <a:bodyPr/>
          <a:lstStyle/>
          <a:p>
            <a:r>
              <a:rPr lang="en-IN" b="1" dirty="0"/>
              <a:t>DATA COLLECTION</a:t>
            </a:r>
          </a:p>
        </p:txBody>
      </p:sp>
      <p:sp>
        <p:nvSpPr>
          <p:cNvPr id="3" name="Content Placeholder 2">
            <a:extLst>
              <a:ext uri="{FF2B5EF4-FFF2-40B4-BE49-F238E27FC236}">
                <a16:creationId xmlns:a16="http://schemas.microsoft.com/office/drawing/2014/main" xmlns="" id="{EE36642D-835F-80CA-FE7F-EEEB521F6DAE}"/>
              </a:ext>
            </a:extLst>
          </p:cNvPr>
          <p:cNvSpPr>
            <a:spLocks noGrp="1"/>
          </p:cNvSpPr>
          <p:nvPr>
            <p:ph sz="half" idx="1"/>
          </p:nvPr>
        </p:nvSpPr>
        <p:spPr>
          <a:xfrm>
            <a:off x="1097279" y="2120900"/>
            <a:ext cx="5720615" cy="3748193"/>
          </a:xfrm>
        </p:spPr>
        <p:txBody>
          <a:bodyPr>
            <a:normAutofit fontScale="92500" lnSpcReduction="10000"/>
          </a:bodyPr>
          <a:lstStyle/>
          <a:p>
            <a:r>
              <a:rPr lang="en-IN" sz="2800" dirty="0">
                <a:latin typeface="+mj-lt"/>
              </a:rPr>
              <a:t>Gathering data is key. We’ll discuss how to collect and analyse customer behaviour to predict who might be saying adios soon. </a:t>
            </a:r>
          </a:p>
          <a:p>
            <a:r>
              <a:rPr lang="en-IN" sz="2800" dirty="0">
                <a:latin typeface="+mj-lt"/>
              </a:rPr>
              <a:t>We have taken dataset from the KAGGLE which consider of  10,000 Rows and 14 Columns of Customer data.</a:t>
            </a:r>
          </a:p>
        </p:txBody>
      </p:sp>
      <p:pic>
        <p:nvPicPr>
          <p:cNvPr id="14" name="Content Placeholder 13">
            <a:extLst>
              <a:ext uri="{FF2B5EF4-FFF2-40B4-BE49-F238E27FC236}">
                <a16:creationId xmlns:a16="http://schemas.microsoft.com/office/drawing/2014/main" xmlns="" id="{CDD4657B-4887-05B7-D1F6-A6A7805F6E7F}"/>
              </a:ext>
            </a:extLst>
          </p:cNvPr>
          <p:cNvPicPr>
            <a:picLocks noGrp="1" noChangeAspect="1"/>
          </p:cNvPicPr>
          <p:nvPr>
            <p:ph sz="half" idx="2"/>
          </p:nvPr>
        </p:nvPicPr>
        <p:blipFill>
          <a:blip r:embed="rId2"/>
          <a:stretch>
            <a:fillRect/>
          </a:stretch>
        </p:blipFill>
        <p:spPr>
          <a:xfrm>
            <a:off x="7414949" y="2120900"/>
            <a:ext cx="3740731" cy="4087395"/>
          </a:xfrm>
        </p:spPr>
      </p:pic>
    </p:spTree>
    <p:extLst>
      <p:ext uri="{BB962C8B-B14F-4D97-AF65-F5344CB8AC3E}">
        <p14:creationId xmlns:p14="http://schemas.microsoft.com/office/powerpoint/2010/main" val="2718096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D2ACC-78A7-720F-FB56-68A6354AF16E}"/>
              </a:ext>
            </a:extLst>
          </p:cNvPr>
          <p:cNvSpPr>
            <a:spLocks noGrp="1"/>
          </p:cNvSpPr>
          <p:nvPr>
            <p:ph type="title"/>
          </p:nvPr>
        </p:nvSpPr>
        <p:spPr/>
        <p:txBody>
          <a:bodyPr/>
          <a:lstStyle/>
          <a:p>
            <a:r>
              <a:rPr lang="en-IN" b="1" dirty="0"/>
              <a:t>IDENTIFYING PATTERNS</a:t>
            </a:r>
          </a:p>
        </p:txBody>
      </p:sp>
      <p:sp>
        <p:nvSpPr>
          <p:cNvPr id="3" name="Content Placeholder 2">
            <a:extLst>
              <a:ext uri="{FF2B5EF4-FFF2-40B4-BE49-F238E27FC236}">
                <a16:creationId xmlns:a16="http://schemas.microsoft.com/office/drawing/2014/main" xmlns="" id="{772D61B9-4DD6-067B-A1B8-1D952DFC85D6}"/>
              </a:ext>
            </a:extLst>
          </p:cNvPr>
          <p:cNvSpPr>
            <a:spLocks noGrp="1"/>
          </p:cNvSpPr>
          <p:nvPr>
            <p:ph sz="half" idx="1"/>
          </p:nvPr>
        </p:nvSpPr>
        <p:spPr>
          <a:xfrm>
            <a:off x="1097279" y="2120900"/>
            <a:ext cx="5913121" cy="3926974"/>
          </a:xfrm>
        </p:spPr>
        <p:txBody>
          <a:bodyPr>
            <a:noAutofit/>
          </a:bodyPr>
          <a:lstStyle/>
          <a:p>
            <a:pPr algn="just"/>
            <a:r>
              <a:rPr lang="en-IN" sz="2400" dirty="0">
                <a:latin typeface="+mj-lt"/>
              </a:rPr>
              <a:t>By examining customer data , we can uncover patterns and trends that indicate potential churn. We have consider the “IsActiveMember” as a pattern identifying column . We can find the pattern difference between the active and unactive members with the help of this column.  Let’s took for those red flags!!</a:t>
            </a:r>
          </a:p>
        </p:txBody>
      </p:sp>
      <p:pic>
        <p:nvPicPr>
          <p:cNvPr id="6" name="Content Placeholder 5">
            <a:extLst>
              <a:ext uri="{FF2B5EF4-FFF2-40B4-BE49-F238E27FC236}">
                <a16:creationId xmlns:a16="http://schemas.microsoft.com/office/drawing/2014/main" xmlns="" id="{CF59C60B-9CE7-D5AC-692E-0AE494BB98C9}"/>
              </a:ext>
            </a:extLst>
          </p:cNvPr>
          <p:cNvPicPr>
            <a:picLocks noGrp="1" noChangeAspect="1"/>
          </p:cNvPicPr>
          <p:nvPr>
            <p:ph sz="half" idx="2"/>
          </p:nvPr>
        </p:nvPicPr>
        <p:blipFill>
          <a:blip r:embed="rId2"/>
          <a:stretch>
            <a:fillRect/>
          </a:stretch>
        </p:blipFill>
        <p:spPr>
          <a:xfrm>
            <a:off x="7689333" y="2120900"/>
            <a:ext cx="3466347" cy="3926974"/>
          </a:xfrm>
        </p:spPr>
      </p:pic>
    </p:spTree>
    <p:extLst>
      <p:ext uri="{BB962C8B-B14F-4D97-AF65-F5344CB8AC3E}">
        <p14:creationId xmlns:p14="http://schemas.microsoft.com/office/powerpoint/2010/main" val="1211058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CDC1B59-3669-4C4F-63BD-A90FAE5DACB9}"/>
              </a:ext>
            </a:extLst>
          </p:cNvPr>
          <p:cNvPicPr>
            <a:picLocks noChangeAspect="1"/>
          </p:cNvPicPr>
          <p:nvPr/>
        </p:nvPicPr>
        <p:blipFill>
          <a:blip r:embed="rId2"/>
          <a:stretch>
            <a:fillRect/>
          </a:stretch>
        </p:blipFill>
        <p:spPr>
          <a:xfrm>
            <a:off x="0" y="-1"/>
            <a:ext cx="12192000" cy="6335487"/>
          </a:xfrm>
          <a:prstGeom prst="rect">
            <a:avLst/>
          </a:prstGeom>
        </p:spPr>
      </p:pic>
    </p:spTree>
    <p:extLst>
      <p:ext uri="{BB962C8B-B14F-4D97-AF65-F5344CB8AC3E}">
        <p14:creationId xmlns:p14="http://schemas.microsoft.com/office/powerpoint/2010/main" val="526072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DCA2D4E-838A-B867-2EC5-27E315010E36}"/>
              </a:ext>
            </a:extLst>
          </p:cNvPr>
          <p:cNvPicPr>
            <a:picLocks noChangeAspect="1"/>
          </p:cNvPicPr>
          <p:nvPr/>
        </p:nvPicPr>
        <p:blipFill>
          <a:blip r:embed="rId2"/>
          <a:stretch>
            <a:fillRect/>
          </a:stretch>
        </p:blipFill>
        <p:spPr>
          <a:xfrm>
            <a:off x="0" y="0"/>
            <a:ext cx="12192000" cy="6413150"/>
          </a:xfrm>
          <a:prstGeom prst="rect">
            <a:avLst/>
          </a:prstGeom>
        </p:spPr>
      </p:pic>
    </p:spTree>
    <p:extLst>
      <p:ext uri="{BB962C8B-B14F-4D97-AF65-F5344CB8AC3E}">
        <p14:creationId xmlns:p14="http://schemas.microsoft.com/office/powerpoint/2010/main" val="136551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A3D224-A9E6-FAAA-8C05-A03FDF2E63A0}"/>
              </a:ext>
            </a:extLst>
          </p:cNvPr>
          <p:cNvSpPr>
            <a:spLocks noGrp="1"/>
          </p:cNvSpPr>
          <p:nvPr>
            <p:ph type="title"/>
          </p:nvPr>
        </p:nvSpPr>
        <p:spPr/>
        <p:txBody>
          <a:bodyPr>
            <a:normAutofit/>
          </a:bodyPr>
          <a:lstStyle/>
          <a:p>
            <a:r>
              <a:rPr lang="en-IN" sz="4400" b="1" dirty="0"/>
              <a:t>MODEL ACCURACY</a:t>
            </a:r>
          </a:p>
        </p:txBody>
      </p:sp>
      <p:sp>
        <p:nvSpPr>
          <p:cNvPr id="3" name="Content Placeholder 2">
            <a:extLst>
              <a:ext uri="{FF2B5EF4-FFF2-40B4-BE49-F238E27FC236}">
                <a16:creationId xmlns:a16="http://schemas.microsoft.com/office/drawing/2014/main" xmlns="" id="{CA30F6B1-8F67-A586-55FD-3C51EB433630}"/>
              </a:ext>
            </a:extLst>
          </p:cNvPr>
          <p:cNvSpPr>
            <a:spLocks noGrp="1"/>
          </p:cNvSpPr>
          <p:nvPr>
            <p:ph idx="1"/>
          </p:nvPr>
        </p:nvSpPr>
        <p:spPr/>
        <p:txBody>
          <a:bodyPr>
            <a:normAutofit/>
          </a:bodyPr>
          <a:lstStyle/>
          <a:p>
            <a:r>
              <a:rPr lang="en-US" sz="2400" b="0" i="0" dirty="0">
                <a:solidFill>
                  <a:srgbClr val="000000"/>
                </a:solidFill>
                <a:effectLst/>
                <a:latin typeface="+mj-lt"/>
              </a:rPr>
              <a:t>From the review of the fitted models above, the best model that gives a decent balance of the recall and precision is the </a:t>
            </a:r>
            <a:r>
              <a:rPr lang="en-US" sz="2400" b="1" dirty="0">
                <a:solidFill>
                  <a:srgbClr val="000000"/>
                </a:solidFill>
                <a:latin typeface="+mj-lt"/>
              </a:rPr>
              <a:t>R</a:t>
            </a:r>
            <a:r>
              <a:rPr lang="en-US" sz="2400" b="1" i="0" dirty="0">
                <a:solidFill>
                  <a:srgbClr val="000000"/>
                </a:solidFill>
                <a:effectLst/>
                <a:latin typeface="+mj-lt"/>
              </a:rPr>
              <a:t>andom </a:t>
            </a:r>
            <a:r>
              <a:rPr lang="en-US" sz="2400" b="1" dirty="0">
                <a:solidFill>
                  <a:srgbClr val="000000"/>
                </a:solidFill>
                <a:latin typeface="+mj-lt"/>
              </a:rPr>
              <a:t>F</a:t>
            </a:r>
            <a:r>
              <a:rPr lang="en-US" sz="2400" b="1" i="0" dirty="0">
                <a:solidFill>
                  <a:srgbClr val="000000"/>
                </a:solidFill>
                <a:effectLst/>
                <a:latin typeface="+mj-lt"/>
              </a:rPr>
              <a:t>orest</a:t>
            </a:r>
            <a:r>
              <a:rPr lang="en-US" sz="2400" b="0" i="0" dirty="0">
                <a:solidFill>
                  <a:srgbClr val="000000"/>
                </a:solidFill>
                <a:effectLst/>
                <a:latin typeface="+mj-lt"/>
              </a:rPr>
              <a:t> where according to the fit on the training set, with a precision score on 1's of 0.88, out of all customers that the model thinks will churn, 88% do actually churn and with the recall score of 0.53 on the 1's, the model is able to highlight 53% of all those who churned.</a:t>
            </a:r>
          </a:p>
          <a:p>
            <a:endParaRPr lang="en-IN" sz="2400" dirty="0">
              <a:latin typeface="+mj-lt"/>
            </a:endParaRPr>
          </a:p>
        </p:txBody>
      </p:sp>
    </p:spTree>
    <p:extLst>
      <p:ext uri="{BB962C8B-B14F-4D97-AF65-F5344CB8AC3E}">
        <p14:creationId xmlns:p14="http://schemas.microsoft.com/office/powerpoint/2010/main" val="1520224065"/>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{80F8962B-59B6-4FD0-BC64-DC4683273B1B}tf22712842_win32</Template>
  <TotalTime>366</TotalTime>
  <Words>560</Words>
  <Application>Microsoft Macintosh PowerPoint</Application>
  <PresentationFormat>Custom</PresentationFormat>
  <Paragraphs>26</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Custom</vt:lpstr>
      <vt:lpstr>BANK CUSTOMER CHURN PREDICTION</vt:lpstr>
      <vt:lpstr>INTRODUCTION!</vt:lpstr>
      <vt:lpstr>UNDERSTANDING CHURN</vt:lpstr>
      <vt:lpstr>IMPORTANCE OF THIS MODEL</vt:lpstr>
      <vt:lpstr>DATA COLLECTION</vt:lpstr>
      <vt:lpstr>IDENTIFYING PATTERNS</vt:lpstr>
      <vt:lpstr>PowerPoint Presentation</vt:lpstr>
      <vt:lpstr>PowerPoint Presentation</vt:lpstr>
      <vt:lpstr>MODEL ACCURACY</vt:lpstr>
      <vt:lpstr>TAKING ACTION</vt:lpstr>
      <vt:lpstr>CHALLENGES </vt:lpstr>
      <vt:lpstr>MODEL HYPOTHESIS</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CUSTOMER CHURN PREDICTION</dc:title>
  <dc:creator>priya sah</dc:creator>
  <cp:lastModifiedBy>Avinash Upadhyay</cp:lastModifiedBy>
  <cp:revision>4</cp:revision>
  <dcterms:created xsi:type="dcterms:W3CDTF">2023-12-12T14:43:29Z</dcterms:created>
  <dcterms:modified xsi:type="dcterms:W3CDTF">2024-03-18T16:20:54Z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